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2B678C-8050-46F8-AAE7-EFD1E91AEEE4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2A4463-04DD-456A-90E8-14C6BFF58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46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0E1EAA-93C2-4CCF-8B2B-6E5E907D365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08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8700-A58C-4D8B-B19B-300C536A7067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06E3-F720-4C3C-B5C8-95D293539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80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CE4A-6304-4FA7-B114-3E4C5DB05B8D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CAC44-4B90-4509-928B-4904BFD8A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8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1392-0BA9-45BE-B86E-4BF418544B5D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5CB1A-17A4-4C36-A2AA-C42FA4782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BA98-3190-4EB1-86F6-26505CA17BDF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3A242-C800-4C66-92ED-56B99C856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27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594C-9E12-4B81-ADB9-8172F5A346A1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0590E-CCFB-4556-B9B9-607AFBA8C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58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C5AB-F848-4094-A100-FA475E3B05D4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69B7-6F32-4E7C-B91D-7A1CB1CEF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68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8731-CE72-4C1B-9FFB-631AE496C04C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5974D-50DC-4519-B607-7919B1033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52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E60A-099A-49F3-96F3-D348B8F2CE4F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72DD-5EE2-4BFB-BC41-8ADDFF62C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24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14D9-1335-4CD1-893B-DB8C81E076D6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61ABF-32C4-412F-91F8-4EDCE359E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85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A7F1-9691-404F-AA77-3D5C93493C8B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AED6D-9E29-4306-8289-2172DC9B9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8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4996-EECB-477F-9F88-45B23EAE92CA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084C5-4477-430E-A352-37F543844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95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4861B-C0E9-42E9-88E6-556940265BB4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95A355-5D8F-48FA-88B6-26162BB6F8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3735">
            <a:alpha val="870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farm6.staticflickr.com/5248/5279689524_109a51101d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228600" y="228600"/>
            <a:ext cx="312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Advocate</a:t>
            </a: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7010400" y="6619875"/>
            <a:ext cx="1724025" cy="431800"/>
            <a:chOff x="2748025" y="6346195"/>
            <a:chExt cx="1724025" cy="430887"/>
          </a:xfrm>
        </p:grpSpPr>
        <p:sp>
          <p:nvSpPr>
            <p:cNvPr id="2054" name="TextBox 4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42887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  by Kheel Center, Cornell University</a:t>
              </a:r>
            </a:p>
          </p:txBody>
        </p:sp>
        <p:pic>
          <p:nvPicPr>
            <p:cNvPr id="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4" descr="C:\Users\tbugno\Desktop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7357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leight\AppData\Local\Microsoft\Windows\Temporary Internet Files\Content.IE5\0UJCA26N\MC90043936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7620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28600" y="304800"/>
            <a:ext cx="3140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Scrutinize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sleight\AppData\Local\Microsoft\Windows\Temporary Internet Files\Content.IE5\73GA1YN7\MC900250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2700"/>
            <a:ext cx="6096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228600" y="304800"/>
            <a:ext cx="3140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Scrutinize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leight\AppData\Local\Microsoft\Windows\Temporary Internet Files\Content.IE5\0UJCA26N\MP900448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80975" y="5791200"/>
            <a:ext cx="868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Scrutinize – (v) / [skroot-n-ahyz] examine closely and critically.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81000" y="304800"/>
            <a:ext cx="266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Sporadic</a:t>
            </a:r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14341" name="TextBox 5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14782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  by simononly</a:t>
              </a:r>
            </a:p>
          </p:txBody>
        </p:sp>
        <p:pic>
          <p:nvPicPr>
            <p:cNvPr id="1434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4" b="27083"/>
          <a:stretch>
            <a:fillRect/>
          </a:stretch>
        </p:blipFill>
        <p:spPr bwMode="auto">
          <a:xfrm>
            <a:off x="0" y="1228725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28600" y="6467475"/>
            <a:ext cx="2209800" cy="280988"/>
            <a:chOff x="2748025" y="6346195"/>
            <a:chExt cx="22097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19145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Noah </a:t>
              </a:r>
              <a:r>
                <a:rPr lang="en-US" sz="1100" dirty="0" err="1">
                  <a:latin typeface="+mn-lt"/>
                  <a:cs typeface="+mn-cs"/>
                </a:rPr>
                <a:t>Sussman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536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381000" y="304800"/>
            <a:ext cx="266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Sporadic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14288"/>
            <a:ext cx="944245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cdsessums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639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381000" y="304800"/>
            <a:ext cx="266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Sporadic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334000"/>
            <a:ext cx="8763000" cy="1077913"/>
          </a:xfrm>
          <a:prstGeom prst="rect">
            <a:avLst/>
          </a:prstGeom>
          <a:solidFill>
            <a:schemeClr val="bg1">
              <a:lumMod val="75000"/>
              <a:alpha val="43000"/>
            </a:schemeClr>
          </a:solidFill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Sporadic – (</a:t>
            </a:r>
            <a:r>
              <a:rPr lang="en-US" sz="3200" b="1" dirty="0" err="1">
                <a:latin typeface="+mn-lt"/>
                <a:cs typeface="+mn-cs"/>
              </a:rPr>
              <a:t>adj</a:t>
            </a:r>
            <a:r>
              <a:rPr lang="en-US" sz="3200" b="1" dirty="0">
                <a:latin typeface="+mn-lt"/>
                <a:cs typeface="+mn-cs"/>
              </a:rPr>
              <a:t>) / [</a:t>
            </a:r>
            <a:r>
              <a:rPr lang="en-US" sz="3200" b="1" dirty="0" err="1">
                <a:latin typeface="+mn-lt"/>
                <a:cs typeface="+mn-cs"/>
              </a:rPr>
              <a:t>sp</a:t>
            </a:r>
            <a:r>
              <a:rPr lang="en-US" sz="3200" b="1" i="1" dirty="0" err="1">
                <a:latin typeface="+mn-lt"/>
                <a:cs typeface="+mn-cs"/>
              </a:rPr>
              <a:t>uh</a:t>
            </a:r>
            <a:r>
              <a:rPr lang="en-US" sz="3200" b="1" dirty="0">
                <a:latin typeface="+mn-lt"/>
                <a:cs typeface="+mn-cs"/>
              </a:rPr>
              <a:t>-rad-</a:t>
            </a:r>
            <a:r>
              <a:rPr lang="en-US" sz="3200" b="1" dirty="0" err="1">
                <a:latin typeface="+mn-lt"/>
                <a:cs typeface="+mn-cs"/>
              </a:rPr>
              <a:t>ik</a:t>
            </a:r>
            <a:r>
              <a:rPr lang="en-US" sz="3200" b="1" dirty="0">
                <a:latin typeface="+mn-lt"/>
                <a:cs typeface="+mn-cs"/>
              </a:rPr>
              <a:t>] occurring irregularly.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57175" y="6477000"/>
            <a:ext cx="1724025" cy="280988"/>
            <a:chOff x="2748025" y="6346195"/>
            <a:chExt cx="1724025" cy="281384"/>
          </a:xfrm>
        </p:grpSpPr>
        <p:sp>
          <p:nvSpPr>
            <p:cNvPr id="6" name="TextBox 5"/>
            <p:cNvSpPr txBox="1"/>
            <p:nvPr/>
          </p:nvSpPr>
          <p:spPr>
            <a:xfrm>
              <a:off x="3043300" y="6346195"/>
              <a:ext cx="1428750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danbuck57313</a:t>
              </a:r>
            </a:p>
          </p:txBody>
        </p:sp>
        <p:pic>
          <p:nvPicPr>
            <p:cNvPr id="1741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228600" y="152400"/>
            <a:ext cx="287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Advocate</a:t>
            </a:r>
          </a:p>
        </p:txBody>
      </p:sp>
      <p:pic>
        <p:nvPicPr>
          <p:cNvPr id="3075" name="Picture 4" descr="C:\Users\sleight\AppData\Local\Microsoft\Windows\Temporary Internet Files\Content.IE5\0UJCA26N\MC9002121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63513"/>
            <a:ext cx="5856287" cy="64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sleight\AppData\Local\Microsoft\Windows\Temporary Internet Files\Content.IE5\73GA1YN7\MC90029572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"/>
            <a:ext cx="86804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farm1.staticflickr.com/86/274356341_b4a01bb8b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1600" y="1066800"/>
            <a:ext cx="2870016" cy="923330"/>
          </a:xfrm>
          <a:prstGeom prst="rect">
            <a:avLst/>
          </a:prstGeom>
        </p:spPr>
        <p:txBody>
          <a:bodyPr wrap="none">
            <a:prstTxWarp prst="textFadeLeft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Advocate</a:t>
            </a: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304800" y="6189663"/>
            <a:ext cx="1724025" cy="280987"/>
            <a:chOff x="2748025" y="6346195"/>
            <a:chExt cx="1724025" cy="281384"/>
          </a:xfrm>
        </p:grpSpPr>
        <p:sp>
          <p:nvSpPr>
            <p:cNvPr id="5126" name="TextBox 6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4288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  by Oldmaison</a:t>
              </a:r>
            </a:p>
          </p:txBody>
        </p:sp>
        <p:pic>
          <p:nvPicPr>
            <p:cNvPr id="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87325" y="55626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Advocate – (v) / [ad-v</a:t>
            </a:r>
            <a:r>
              <a:rPr lang="en-US" altLang="en-US" sz="3200" b="1" i="1"/>
              <a:t>uh</a:t>
            </a:r>
            <a:r>
              <a:rPr lang="en-US" altLang="en-US" sz="3200" b="1"/>
              <a:t>-keyt] urge; plead for.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6.staticflickr.com/5350/7188701902_8bd94d898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228600" y="228600"/>
            <a:ext cx="2959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Lethargic</a:t>
            </a:r>
            <a:r>
              <a:rPr lang="en-US" altLang="en-US" sz="5400" b="1"/>
              <a:t> 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6858000" y="6221413"/>
            <a:ext cx="1724025" cy="280987"/>
            <a:chOff x="2748025" y="6346195"/>
            <a:chExt cx="1724025" cy="281384"/>
          </a:xfrm>
        </p:grpSpPr>
        <p:sp>
          <p:nvSpPr>
            <p:cNvPr id="6150" name="TextBox 5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4288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  by wwarby</a:t>
              </a:r>
            </a:p>
          </p:txBody>
        </p:sp>
        <p:pic>
          <p:nvPicPr>
            <p:cNvPr id="7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9" name="Picture 4" descr="C:\Users\tbugno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277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Users\sleight\AppData\Local\Microsoft\Windows\Temporary Internet Files\Content.IE5\0UJCA26N\MP90044846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28600" y="228600"/>
            <a:ext cx="2959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Lethargic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sleight\AppData\Local\Microsoft\Windows\Temporary Internet Files\Content.IE5\6M6LRUU5\MP9003089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228600" y="228600"/>
            <a:ext cx="2959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Lethargic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eight\AppData\Local\Microsoft\Windows\Temporary Internet Files\Content.IE5\6M6LRUU5\MP900431663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62000" y="609600"/>
            <a:ext cx="7696200" cy="4995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2900" y="60960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Lethargic – (adj) / [l</a:t>
            </a:r>
            <a:r>
              <a:rPr lang="en-US" altLang="en-US" sz="3200" b="1" i="1"/>
              <a:t>uh</a:t>
            </a:r>
            <a:r>
              <a:rPr lang="en-US" altLang="en-US" sz="3200" b="1"/>
              <a:t>-thahr-jik] drowsy; dull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:\Users\sleight\AppData\Local\Microsoft\Windows\Temporary Internet Files\Content.IE5\0UJCA26N\MC90043779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0825"/>
            <a:ext cx="7010400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228600" y="304800"/>
            <a:ext cx="3140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Scrutinize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91</Words>
  <Application>Microsoft Office PowerPoint</Application>
  <PresentationFormat>On-screen Show (4:3)</PresentationFormat>
  <Paragraphs>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17</cp:revision>
  <dcterms:created xsi:type="dcterms:W3CDTF">2013-07-01T18:09:02Z</dcterms:created>
  <dcterms:modified xsi:type="dcterms:W3CDTF">2014-10-27T16:04:02Z</dcterms:modified>
</cp:coreProperties>
</file>